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7" r:id="rId3"/>
    <p:sldId id="325" r:id="rId4"/>
    <p:sldId id="371" r:id="rId5"/>
    <p:sldId id="376" r:id="rId6"/>
    <p:sldId id="377" r:id="rId7"/>
    <p:sldId id="292" r:id="rId8"/>
    <p:sldId id="374" r:id="rId9"/>
    <p:sldId id="375" r:id="rId10"/>
    <p:sldId id="373" r:id="rId11"/>
    <p:sldId id="336" r:id="rId12"/>
    <p:sldId id="372" r:id="rId13"/>
    <p:sldId id="355" r:id="rId14"/>
    <p:sldId id="367" r:id="rId15"/>
  </p:sldIdLst>
  <p:sldSz cx="9144000" cy="6858000" type="screen4x3"/>
  <p:notesSz cx="6742113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23" initials="1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DDDDD"/>
    <a:srgbClr val="B2B2B2"/>
    <a:srgbClr val="2FA1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03" autoAdjust="0"/>
    <p:restoredTop sz="94660"/>
  </p:normalViewPr>
  <p:slideViewPr>
    <p:cSldViewPr>
      <p:cViewPr varScale="1">
        <p:scale>
          <a:sx n="64" d="100"/>
          <a:sy n="64" d="100"/>
        </p:scale>
        <p:origin x="12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0-16T19:53:19.156" idx="3">
    <p:pos x="5306" y="260"/>
    <p:text>В идеале вид деятельности кооператива должен отражаться в его наименовании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8011CD-5392-4C59-9ABB-5AD6565C3D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48281D-43C9-496C-BD6E-E61B085E75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F8CD24-1C01-459F-B4B0-4088280E91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33BAB-AECA-4E61-8228-976946F4D64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957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E99A91-A2B8-45DC-B8F5-D5CB8BB229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FAE91A-9339-47C3-AE2E-C98D80DF3E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B08AC8-7151-4991-A9F0-B07B6ABB6A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C9F5C-8EFC-447E-AE97-21C373A16A4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1904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7FDA23-012A-4254-A597-14F5668440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246156-F4B8-42FC-B05F-F45BE00DF5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E5F864-1137-407A-81B6-76F1B988D5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DC7A4-FB8E-4DDE-B3C3-F735D65CE6F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1439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E0B532-1ABA-447B-B13C-26058B5D38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F957CC-2E5B-44AD-8C4D-7F815A0076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2EF857-C5B3-44CA-A15A-C461545D69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45F83-173D-44A7-8D54-500441EF7C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0771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8E8540-8B72-4547-9042-4C1056D1DB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39FC1D-AB95-47A5-BBEE-E4D0C72FF5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43021-1E5D-43CB-AFC4-0C6DE8A42A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DF719-4549-4651-8DED-8F39EAF4B1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59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A8B928-4139-42D2-9211-E15C8922A1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A70D00-DA3D-4037-BA65-CB5237B893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E53FE0-5E74-4C1C-83D2-D96A73B4F1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21756-FB71-48C8-A349-5DB026AF02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2553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7E4DC4-DDC1-47B9-9A36-6E3212D05D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1CACDB-4212-4B99-822F-97CE803ADF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7D8724-39AB-44B4-BF72-DEF6E5A611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8BD2D-8042-49B2-BE43-F4A3A3611D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6926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EA5327E-F549-4110-9F4A-1B74A5408C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B07272B-C983-4EE4-ADB4-04A98CC15E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E81879C-3B74-40A3-862D-231DB1ED5F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E8FD5-6AAA-4C2F-802C-57660CDA32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3338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6C8358F-160A-46C4-ABC0-1D44FCB40E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F525B5D-754E-485C-AC14-6A7C881C07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4BD4A0C-67EB-421A-B6C1-CF9C51C3C2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6721E-1CF7-48F7-8194-BFC1C5F77B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6540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38C4F14-3A05-48CB-A002-56891E72D4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48907-47CA-4D80-85BD-6646FF6931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31428F5-C965-444F-826F-927C7760F0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DCFEC-0D2D-4437-8771-4AFCEC145E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5339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0CD66F-0423-4B50-93CB-F3531D83F7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6BEFAC-0670-4676-981C-A3A97496A3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DA2BB0-C217-4D23-992B-8F9251CBC7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61B6A-8B5B-4063-B535-FEBA571A350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4040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D2A3F5-71A7-4FA1-8DF0-C9B4145E41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74F5D3-9E78-467E-8132-C04007FC4A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5E8F66-53A2-4635-838E-C1C9ADCC6A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C9C39-0D63-43E0-A46D-46B42062C1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1196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DDDD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24F0904-C348-4D73-BCE7-82ED47DB27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922E9F3-21A7-4312-AB32-9DA81DE7ED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2049FB0-B81A-4F43-B7DD-76DC8FC451C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9D07CB1-8515-4806-A769-EC0A76F1F3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2B88431-0B6E-4096-9047-A1CAFB7E35A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70F2588-F8C4-434B-B4E6-D373855312E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agrocontrol@land.ru" TargetMode="External"/><Relationship Id="rId2" Type="http://schemas.openxmlformats.org/officeDocument/2006/relationships/hyperlink" Target="http://www.agrokontrol.r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EE29157-7FC5-4393-8236-A8528DB6A22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/>
              <a:t>Бухгалтерский учет в сельскохозяйственных кооперативах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>
            <a:extLst>
              <a:ext uri="{FF2B5EF4-FFF2-40B4-BE49-F238E27FC236}">
                <a16:creationId xmlns:a16="http://schemas.microsoft.com/office/drawing/2014/main" id="{8A1583CA-FC42-452F-AFBD-AD590A377C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dirty="0"/>
              <a:t>Цель бухгалтерского учёта – снабжение членов объективной информацией</a:t>
            </a:r>
          </a:p>
        </p:txBody>
      </p:sp>
      <p:sp>
        <p:nvSpPr>
          <p:cNvPr id="4099" name="Объект 2">
            <a:extLst>
              <a:ext uri="{FF2B5EF4-FFF2-40B4-BE49-F238E27FC236}">
                <a16:creationId xmlns:a16="http://schemas.microsoft.com/office/drawing/2014/main" id="{C88A0653-3026-4A32-B3F5-532D082D50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600" dirty="0"/>
              <a:t>Об использовании средств, полученных в качестве паевых взносов,</a:t>
            </a:r>
          </a:p>
          <a:p>
            <a:r>
              <a:rPr lang="ru-RU" altLang="ru-RU" sz="2600" dirty="0"/>
              <a:t>О формировании основных фондов,</a:t>
            </a:r>
          </a:p>
          <a:p>
            <a:r>
              <a:rPr lang="ru-RU" altLang="ru-RU" sz="2600" dirty="0"/>
              <a:t>О расходах кооператива,</a:t>
            </a:r>
          </a:p>
          <a:p>
            <a:r>
              <a:rPr lang="ru-RU" altLang="ru-RU" sz="2600" dirty="0"/>
              <a:t>О доходах кооператива,</a:t>
            </a:r>
          </a:p>
          <a:p>
            <a:r>
              <a:rPr lang="ru-RU" altLang="ru-RU" sz="2600" dirty="0"/>
              <a:t>О подлежащих уплате налогах,</a:t>
            </a:r>
          </a:p>
          <a:p>
            <a:r>
              <a:rPr lang="ru-RU" altLang="ru-RU" sz="2600" dirty="0"/>
              <a:t>О финансовом результате и его использовании,</a:t>
            </a:r>
          </a:p>
          <a:p>
            <a:pPr marL="0" indent="0">
              <a:buNone/>
            </a:pPr>
            <a:r>
              <a:rPr lang="ru-RU" altLang="ru-RU" sz="2600" b="1" dirty="0"/>
              <a:t>Об эффективности кооператива для его членов = «инвесторов» = пользователей услуг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id="{CECCB4FB-F6B4-4EB4-924D-76750FAE86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Основные разделы учёта в СПоК</a:t>
            </a:r>
          </a:p>
        </p:txBody>
      </p:sp>
      <p:sp>
        <p:nvSpPr>
          <p:cNvPr id="5123" name="Объект 2">
            <a:extLst>
              <a:ext uri="{FF2B5EF4-FFF2-40B4-BE49-F238E27FC236}">
                <a16:creationId xmlns:a16="http://schemas.microsoft.com/office/drawing/2014/main" id="{D0C003D6-9FE5-4CAC-B294-8B439F15FE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645025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ru-RU" altLang="ru-RU" sz="1700" dirty="0">
                <a:solidFill>
                  <a:srgbClr val="7F7F7F"/>
                </a:solidFill>
              </a:rPr>
              <a:t>Учёт основных средств и НМА</a:t>
            </a:r>
            <a:r>
              <a:rPr lang="ru-RU" altLang="ru-RU" sz="1700" dirty="0"/>
              <a:t>,</a:t>
            </a:r>
          </a:p>
          <a:p>
            <a:pPr marL="514350" indent="-514350">
              <a:buFontTx/>
              <a:buAutoNum type="arabicPeriod"/>
            </a:pPr>
            <a:r>
              <a:rPr lang="ru-RU" altLang="ru-RU" sz="1700" dirty="0">
                <a:solidFill>
                  <a:srgbClr val="7F7F7F"/>
                </a:solidFill>
              </a:rPr>
              <a:t>Учёт сырья и материалов,</a:t>
            </a:r>
          </a:p>
          <a:p>
            <a:pPr marL="514350" indent="-514350">
              <a:buFontTx/>
              <a:buAutoNum type="arabicPeriod"/>
            </a:pPr>
            <a:r>
              <a:rPr lang="ru-RU" altLang="ru-RU" sz="1700" dirty="0">
                <a:solidFill>
                  <a:srgbClr val="7F7F7F"/>
                </a:solidFill>
              </a:rPr>
              <a:t>Учёт денежных средств,</a:t>
            </a:r>
          </a:p>
          <a:p>
            <a:pPr marL="514350" indent="-514350">
              <a:buFontTx/>
              <a:buAutoNum type="arabicPeriod"/>
            </a:pPr>
            <a:r>
              <a:rPr lang="ru-RU" altLang="ru-RU" sz="1700" dirty="0">
                <a:solidFill>
                  <a:srgbClr val="7F7F7F"/>
                </a:solidFill>
              </a:rPr>
              <a:t>Учёт финансовых вложений,</a:t>
            </a:r>
          </a:p>
          <a:p>
            <a:pPr marL="514350" indent="-514350">
              <a:buFontTx/>
              <a:buAutoNum type="arabicPeriod"/>
            </a:pPr>
            <a:r>
              <a:rPr lang="ru-RU" altLang="ru-RU" sz="1700" dirty="0"/>
              <a:t>Учёт расчётов с поставщиками и подрядчиками, с покупателями и заказчиками,</a:t>
            </a:r>
          </a:p>
          <a:p>
            <a:pPr marL="514350" indent="-514350">
              <a:buFontTx/>
              <a:buAutoNum type="arabicPeriod"/>
            </a:pPr>
            <a:r>
              <a:rPr lang="ru-RU" altLang="ru-RU" sz="1700" dirty="0">
                <a:solidFill>
                  <a:srgbClr val="7F7F7F"/>
                </a:solidFill>
              </a:rPr>
              <a:t>Учёт заёмных средств,</a:t>
            </a:r>
          </a:p>
          <a:p>
            <a:pPr marL="514350" indent="-514350">
              <a:buFontTx/>
              <a:buAutoNum type="arabicPeriod"/>
            </a:pPr>
            <a:r>
              <a:rPr lang="ru-RU" altLang="ru-RU" sz="1700" dirty="0">
                <a:solidFill>
                  <a:srgbClr val="7F7F7F"/>
                </a:solidFill>
              </a:rPr>
              <a:t>Учёт расчётов с бюджетом,</a:t>
            </a:r>
          </a:p>
          <a:p>
            <a:pPr marL="514350" indent="-514350">
              <a:buFontTx/>
              <a:buAutoNum type="arabicPeriod"/>
            </a:pPr>
            <a:r>
              <a:rPr lang="ru-RU" altLang="ru-RU" sz="1700" dirty="0">
                <a:solidFill>
                  <a:srgbClr val="7F7F7F"/>
                </a:solidFill>
              </a:rPr>
              <a:t>Учёт расчётов с персоналом (з/п, подотчёт и пр.),</a:t>
            </a:r>
          </a:p>
          <a:p>
            <a:pPr marL="514350" indent="-514350">
              <a:buFontTx/>
              <a:buAutoNum type="arabicPeriod"/>
            </a:pPr>
            <a:r>
              <a:rPr lang="ru-RU" altLang="ru-RU" sz="1700" dirty="0">
                <a:solidFill>
                  <a:srgbClr val="7F7F7F"/>
                </a:solidFill>
              </a:rPr>
              <a:t>Учёт прочих операций,</a:t>
            </a:r>
          </a:p>
          <a:p>
            <a:pPr marL="514350" indent="-514350">
              <a:buFontTx/>
              <a:buAutoNum type="arabicPeriod"/>
            </a:pPr>
            <a:r>
              <a:rPr lang="ru-RU" altLang="ru-RU" sz="1700" dirty="0"/>
              <a:t>Учёт источников (паевой фонд, резервный и прочие фонды),</a:t>
            </a:r>
          </a:p>
          <a:p>
            <a:pPr marL="514350" indent="-514350">
              <a:buFontTx/>
              <a:buAutoNum type="arabicPeriod"/>
            </a:pPr>
            <a:r>
              <a:rPr lang="ru-RU" altLang="ru-RU" sz="1700" dirty="0"/>
              <a:t>Учёт целевого финансирования,</a:t>
            </a:r>
          </a:p>
          <a:p>
            <a:pPr marL="514350" indent="-514350">
              <a:buFontTx/>
              <a:buAutoNum type="arabicPeriod"/>
            </a:pPr>
            <a:r>
              <a:rPr lang="ru-RU" altLang="ru-RU" sz="1700" dirty="0"/>
              <a:t>Учёт доходов и расходов,</a:t>
            </a:r>
          </a:p>
          <a:p>
            <a:pPr marL="514350" indent="-514350">
              <a:buFontTx/>
              <a:buAutoNum type="arabicPeriod"/>
            </a:pPr>
            <a:r>
              <a:rPr lang="ru-RU" altLang="ru-RU" sz="1700" dirty="0"/>
              <a:t>Учёт финансового результата,</a:t>
            </a:r>
          </a:p>
          <a:p>
            <a:pPr marL="514350" indent="-514350">
              <a:buFontTx/>
              <a:buAutoNum type="arabicPeriod"/>
            </a:pPr>
            <a:r>
              <a:rPr lang="ru-RU" altLang="ru-RU" sz="1700" dirty="0">
                <a:solidFill>
                  <a:srgbClr val="7F7F7F"/>
                </a:solidFill>
              </a:rPr>
              <a:t>Забалансовый учёт</a:t>
            </a:r>
            <a:r>
              <a:rPr lang="ru-RU" altLang="ru-RU" sz="1700" dirty="0"/>
              <a:t>.</a:t>
            </a:r>
          </a:p>
          <a:p>
            <a:pPr marL="514350" indent="-514350">
              <a:buFontTx/>
              <a:buAutoNum type="arabicPeriod"/>
            </a:pPr>
            <a:endParaRPr lang="ru-RU" altLang="ru-RU" sz="2400" dirty="0"/>
          </a:p>
        </p:txBody>
      </p:sp>
      <p:sp>
        <p:nvSpPr>
          <p:cNvPr id="5124" name="Номер слайда 3">
            <a:extLst>
              <a:ext uri="{FF2B5EF4-FFF2-40B4-BE49-F238E27FC236}">
                <a16:creationId xmlns:a16="http://schemas.microsoft.com/office/drawing/2014/main" id="{BECD68AE-A633-4CBD-B931-71F95D675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D49FBFB-A6E5-46A9-AE48-EB26AC915213}" type="slidenum">
              <a:rPr lang="en-US" altLang="ru-RU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ru-RU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3">
            <a:extLst>
              <a:ext uri="{FF2B5EF4-FFF2-40B4-BE49-F238E27FC236}">
                <a16:creationId xmlns:a16="http://schemas.microsoft.com/office/drawing/2014/main" id="{7FE85013-642D-4848-B3D0-8B8B5A8863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Отчётность кооператива перед государственными органами</a:t>
            </a:r>
          </a:p>
        </p:txBody>
      </p:sp>
      <p:sp>
        <p:nvSpPr>
          <p:cNvPr id="9219" name="Текст 4">
            <a:extLst>
              <a:ext uri="{FF2B5EF4-FFF2-40B4-BE49-F238E27FC236}">
                <a16:creationId xmlns:a16="http://schemas.microsoft.com/office/drawing/2014/main" id="{A19CF054-5488-47DA-8958-671D146766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 anchor="ctr"/>
          <a:lstStyle/>
          <a:p>
            <a:pPr algn="ctr"/>
            <a:r>
              <a:rPr lang="ru-RU" altLang="ru-RU"/>
              <a:t>Общая с иными организациями</a:t>
            </a:r>
          </a:p>
        </p:txBody>
      </p:sp>
      <p:sp>
        <p:nvSpPr>
          <p:cNvPr id="9220" name="Объект 5">
            <a:extLst>
              <a:ext uri="{FF2B5EF4-FFF2-40B4-BE49-F238E27FC236}">
                <a16:creationId xmlns:a16="http://schemas.microsoft.com/office/drawing/2014/main" id="{4AD95837-01C7-45DC-9C05-046A54B459CC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ru-RU" altLang="ru-RU"/>
              <a:t>Бухгалтерская (финансовая) – 1 раз в год,</a:t>
            </a:r>
          </a:p>
          <a:p>
            <a:r>
              <a:rPr lang="ru-RU" altLang="ru-RU"/>
              <a:t>Налоговая (в зависимости от системы налогообложения),</a:t>
            </a:r>
          </a:p>
          <a:p>
            <a:r>
              <a:rPr lang="ru-RU" altLang="ru-RU"/>
              <a:t>Отчётность во внебюджетные фонды (ФСС, ПФ)</a:t>
            </a:r>
          </a:p>
        </p:txBody>
      </p:sp>
      <p:sp>
        <p:nvSpPr>
          <p:cNvPr id="9221" name="Текст 6">
            <a:extLst>
              <a:ext uri="{FF2B5EF4-FFF2-40B4-BE49-F238E27FC236}">
                <a16:creationId xmlns:a16="http://schemas.microsoft.com/office/drawing/2014/main" id="{4BAB3131-7C2F-44AD-BAA9-CDB74716331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/>
        <p:txBody>
          <a:bodyPr anchor="ctr"/>
          <a:lstStyle/>
          <a:p>
            <a:pPr algn="ctr"/>
            <a:r>
              <a:rPr lang="ru-RU" altLang="ru-RU"/>
              <a:t>Специфическая</a:t>
            </a:r>
          </a:p>
        </p:txBody>
      </p:sp>
      <p:sp>
        <p:nvSpPr>
          <p:cNvPr id="9222" name="Объект 7">
            <a:extLst>
              <a:ext uri="{FF2B5EF4-FFF2-40B4-BE49-F238E27FC236}">
                <a16:creationId xmlns:a16="http://schemas.microsoft.com/office/drawing/2014/main" id="{1E829163-EA2F-4096-BEA6-7B340DCF8683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altLang="ru-RU"/>
              <a:t>Ведомственная: 1-Спр, 6-АПК и бухгалтерская (финансовая) отчётность (ежеквартально),</a:t>
            </a:r>
          </a:p>
          <a:p>
            <a:r>
              <a:rPr lang="ru-RU" altLang="ru-RU"/>
              <a:t>Статистическая (1-кооператив, 2-кооператив или 4-кооператив)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5">
            <a:extLst>
              <a:ext uri="{FF2B5EF4-FFF2-40B4-BE49-F238E27FC236}">
                <a16:creationId xmlns:a16="http://schemas.microsoft.com/office/drawing/2014/main" id="{0135F6A5-CEF5-4E82-BC0D-8AF5CDD3E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020162-E1C7-4052-A533-E01C3BAEE144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ru-RU" altLang="ru-RU" sz="1400"/>
          </a:p>
        </p:txBody>
      </p:sp>
      <p:sp>
        <p:nvSpPr>
          <p:cNvPr id="10243" name="AutoShape 2">
            <a:extLst>
              <a:ext uri="{FF2B5EF4-FFF2-40B4-BE49-F238E27FC236}">
                <a16:creationId xmlns:a16="http://schemas.microsoft.com/office/drawing/2014/main" id="{31726928-78F6-4923-8866-F874206398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452438"/>
            <a:ext cx="8191500" cy="1143000"/>
          </a:xfrm>
        </p:spPr>
        <p:txBody>
          <a:bodyPr/>
          <a:lstStyle/>
          <a:p>
            <a:pPr algn="r" eaLnBrk="1" hangingPunct="1"/>
            <a:r>
              <a:rPr lang="ru-RU" altLang="ru-RU" i="1">
                <a:solidFill>
                  <a:schemeClr val="tx1"/>
                </a:solidFill>
              </a:rPr>
              <a:t>Состав бухгалтерской (финансовой) отчетности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C154AD9-26EF-41EB-9E19-B0C65CBEE8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0363" y="1743075"/>
            <a:ext cx="8494712" cy="4864100"/>
          </a:xfrm>
        </p:spPr>
        <p:txBody>
          <a:bodyPr/>
          <a:lstStyle/>
          <a:p>
            <a:pPr marL="514350" indent="-514350" eaLnBrk="1" hangingPunct="1">
              <a:buFontTx/>
              <a:buAutoNum type="arabicPeriod"/>
            </a:pPr>
            <a:r>
              <a:rPr lang="ru-RU" altLang="ru-RU" sz="2800" b="1">
                <a:solidFill>
                  <a:srgbClr val="000000"/>
                </a:solidFill>
              </a:rPr>
              <a:t>Бухгалтерский баланс;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ru-RU" altLang="ru-RU" sz="2800" b="1">
                <a:solidFill>
                  <a:srgbClr val="000000"/>
                </a:solidFill>
              </a:rPr>
              <a:t>Приложения к балансу:</a:t>
            </a:r>
          </a:p>
          <a:p>
            <a:pPr marL="514350" indent="-514350" eaLnBrk="1" hangingPunct="1"/>
            <a:r>
              <a:rPr lang="ru-RU" altLang="ru-RU" sz="2800" b="1">
                <a:solidFill>
                  <a:srgbClr val="000000"/>
                </a:solidFill>
              </a:rPr>
              <a:t>Отчет о финансовых результатах;</a:t>
            </a:r>
          </a:p>
          <a:p>
            <a:pPr marL="514350" indent="-514350" eaLnBrk="1" hangingPunct="1"/>
            <a:r>
              <a:rPr lang="ru-RU" altLang="ru-RU" sz="2800" b="1">
                <a:solidFill>
                  <a:srgbClr val="000000"/>
                </a:solidFill>
              </a:rPr>
              <a:t>Отчет о целевом использовании полученных средств;</a:t>
            </a:r>
          </a:p>
          <a:p>
            <a:pPr marL="514350" indent="-514350" eaLnBrk="1" hangingPunct="1"/>
            <a:r>
              <a:rPr lang="ru-RU" altLang="ru-RU" sz="2800" b="1">
                <a:solidFill>
                  <a:srgbClr val="000000"/>
                </a:solidFill>
              </a:rPr>
              <a:t>Прочие приложения.</a:t>
            </a:r>
          </a:p>
          <a:p>
            <a:pPr marL="514350" indent="-514350" eaLnBrk="1" hangingPunct="1">
              <a:buFontTx/>
              <a:buNone/>
            </a:pPr>
            <a:r>
              <a:rPr lang="ru-RU" altLang="ru-RU" sz="2800" b="1" i="1">
                <a:solidFill>
                  <a:srgbClr val="000000"/>
                </a:solidFill>
              </a:rPr>
              <a:t>3. Ревизионное заключение</a:t>
            </a:r>
          </a:p>
          <a:p>
            <a:pPr marL="514350" indent="-514350" eaLnBrk="1" hangingPunct="1">
              <a:buFontTx/>
              <a:buNone/>
            </a:pPr>
            <a:r>
              <a:rPr lang="ru-RU" altLang="ru-RU" sz="2800" b="1">
                <a:solidFill>
                  <a:srgbClr val="000000"/>
                </a:solidFill>
              </a:rPr>
              <a:t>4. Годовой отчет и бухгалтерский баланс подлежат утверждению общим собранием членов кооператива</a:t>
            </a:r>
            <a:endParaRPr lang="ru-RU" altLang="ru-RU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2">
            <a:extLst>
              <a:ext uri="{FF2B5EF4-FFF2-40B4-BE49-F238E27FC236}">
                <a16:creationId xmlns:a16="http://schemas.microsoft.com/office/drawing/2014/main" id="{4127FF7E-B13F-4761-B0D8-E73E37D79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en-US" sz="1400"/>
              <a:t>РСО "Агроконтроль"</a:t>
            </a:r>
          </a:p>
        </p:txBody>
      </p:sp>
      <p:sp>
        <p:nvSpPr>
          <p:cNvPr id="35843" name="Нижний колонтитул 4">
            <a:extLst>
              <a:ext uri="{FF2B5EF4-FFF2-40B4-BE49-F238E27FC236}">
                <a16:creationId xmlns:a16="http://schemas.microsoft.com/office/drawing/2014/main" id="{78DBF20B-56AB-403E-83DF-796466A187B6}"/>
              </a:ext>
            </a:extLst>
          </p:cNvPr>
          <p:cNvSpPr txBox="1">
            <a:spLocks noGrp="1"/>
          </p:cNvSpPr>
          <p:nvPr/>
        </p:nvSpPr>
        <p:spPr bwMode="auto">
          <a:xfrm>
            <a:off x="3486150" y="5541963"/>
            <a:ext cx="2171700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ru-RU" altLang="ru-RU" sz="1050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DEE2BC9F-FC80-4601-9369-1B37BE35770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485900" y="1544638"/>
            <a:ext cx="6172200" cy="857250"/>
          </a:xfrm>
        </p:spPr>
        <p:txBody>
          <a:bodyPr/>
          <a:lstStyle/>
          <a:p>
            <a:pPr eaLnBrk="1" hangingPunct="1"/>
            <a:r>
              <a:rPr lang="ru-RU" altLang="ru-RU"/>
              <a:t>РСО «Агроконтроль»</a:t>
            </a:r>
          </a:p>
        </p:txBody>
      </p:sp>
      <p:sp>
        <p:nvSpPr>
          <p:cNvPr id="35845" name="Rectangle 3">
            <a:extLst>
              <a:ext uri="{FF2B5EF4-FFF2-40B4-BE49-F238E27FC236}">
                <a16:creationId xmlns:a16="http://schemas.microsoft.com/office/drawing/2014/main" id="{A0637D2A-5EC0-470F-BB8C-09AFD68B977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85900" y="2640013"/>
            <a:ext cx="6172200" cy="281622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2700"/>
              <a:t>107078, Москва, ул. Садовая Спасская, д. 20, стр. 1, оф. 818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ru-RU" sz="2925">
                <a:hlinkClick r:id="rId2"/>
              </a:rPr>
              <a:t>www.agrokontrol.ru</a:t>
            </a:r>
            <a:endParaRPr lang="en-US" altLang="ru-RU" sz="2925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lt-LT" altLang="ru-RU" sz="2925">
                <a:hlinkClick r:id="rId3"/>
              </a:rPr>
              <a:t>info</a:t>
            </a:r>
            <a:r>
              <a:rPr lang="en-US" altLang="ru-RU" sz="2925">
                <a:hlinkClick r:id="rId3"/>
              </a:rPr>
              <a:t>@agrokontrol.ru</a:t>
            </a:r>
            <a:endParaRPr lang="en-US" altLang="ru-RU" sz="2925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2925"/>
              <a:t>8-495-6077964, 8-495-9600913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>
            <a:extLst>
              <a:ext uri="{FF2B5EF4-FFF2-40B4-BE49-F238E27FC236}">
                <a16:creationId xmlns:a16="http://schemas.microsoft.com/office/drawing/2014/main" id="{C96A70A3-8222-4762-B3E1-E4A4F98630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b="1"/>
              <a:t>Некоммерческая организация (сельскохозяйственный потребительский кооператив – частный случай НКО) -</a:t>
            </a:r>
          </a:p>
        </p:txBody>
      </p:sp>
      <p:sp>
        <p:nvSpPr>
          <p:cNvPr id="3075" name="Объект 2">
            <a:extLst>
              <a:ext uri="{FF2B5EF4-FFF2-40B4-BE49-F238E27FC236}">
                <a16:creationId xmlns:a16="http://schemas.microsoft.com/office/drawing/2014/main" id="{DF704364-4E59-43C2-8360-8B5F57E217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800">
                <a:solidFill>
                  <a:srgbClr val="000000"/>
                </a:solidFill>
              </a:rPr>
              <a:t>юридическое лицо, не преследующее извлечение прибыли в качестве основной цели своей деятельности и не распределяющие полученную прибыль между участниками. НКО могут вести коммерческую деятельность лишь постольку, поскольку это служит достижению целей, ради которых они созданы и соответствуют этим целям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800">
                <a:solidFill>
                  <a:srgbClr val="000000"/>
                </a:solidFill>
              </a:rPr>
              <a:t> </a:t>
            </a:r>
            <a:r>
              <a:rPr lang="en-US" altLang="ru-RU" sz="2800"/>
              <a:t>(</a:t>
            </a:r>
            <a:r>
              <a:rPr lang="ru-RU" altLang="ru-RU" sz="2800"/>
              <a:t>Гражданский Кодекс РФ ст. 50)</a:t>
            </a:r>
          </a:p>
        </p:txBody>
      </p:sp>
      <p:sp>
        <p:nvSpPr>
          <p:cNvPr id="3076" name="Номер слайда 3">
            <a:extLst>
              <a:ext uri="{FF2B5EF4-FFF2-40B4-BE49-F238E27FC236}">
                <a16:creationId xmlns:a16="http://schemas.microsoft.com/office/drawing/2014/main" id="{885E8D2A-3C9C-4ED0-9DEB-68F2CC8EC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85CF12-79DF-45D6-B6E5-E13673D39B45}" type="slidenum">
              <a:rPr lang="en-US" altLang="ru-RU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ru-RU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>
            <a:extLst>
              <a:ext uri="{FF2B5EF4-FFF2-40B4-BE49-F238E27FC236}">
                <a16:creationId xmlns:a16="http://schemas.microsoft.com/office/drawing/2014/main" id="{7CA72989-C90F-4381-9451-C93D0C36AF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Содержание деятельности кооператива определяет подходы к учёту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0A9AC9F5-00CA-42C5-AB5A-4E7DA5F5C071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816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301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Перерабатывающий кооператив: приобретает в свою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собственность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у своих членов произведённую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ими сельскохозяйственную продукцию, перерабатывает её в другой вид товара и реализует его третьим лицам (пример: скупка у членов молока, переработка его в масло, продажа масла на рынке)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Сбытовой кооператив: приобретает в свою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собственность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у своих членов произведённую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ими сельскохозяйственную продукцию, формирует из неё более крупные, чем это доступно одному члену партии и реализует их третьим лицам (пример: сбор у членов – ЛПХ яблок и продажа их в торговую сеть)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0174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Снабженческий кооператив: приобретает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у третьих лиц оптовые партии необходимого в сельскохозяйственном производстве сырья и продаёт его членам кооператива (пример: покупка минеральных удобрений у завода – изготовителя и распределение их между членами кооператива)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/>
                          </a:solidFill>
                        </a:rPr>
                        <a:t>Обслуживающий</a:t>
                      </a:r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 кооператив: оказывает своим членам услуги (как на основании гражданско-правового договора, так и за членские взносы):</a:t>
                      </a:r>
                    </a:p>
                    <a:p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Пример 1: кооператив имеет в собственности трактор и оказывает платные услуги по вспашке земли;</a:t>
                      </a:r>
                    </a:p>
                    <a:p>
                      <a:r>
                        <a:rPr lang="ru-RU" sz="1600" b="0" baseline="0" dirty="0">
                          <a:solidFill>
                            <a:schemeClr val="tx1"/>
                          </a:solidFill>
                        </a:rPr>
                        <a:t>Пример 2: кооператив собирает у членов взносы и арендует у муниципалитета пастбище и нанимает пастуха</a:t>
                      </a:r>
                      <a:endParaRPr lang="ru-R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6" marB="4572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158" name="Номер слайда 6">
            <a:extLst>
              <a:ext uri="{FF2B5EF4-FFF2-40B4-BE49-F238E27FC236}">
                <a16:creationId xmlns:a16="http://schemas.microsoft.com/office/drawing/2014/main" id="{5809475F-BCB9-43D3-BE86-3C4160CA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C62F13-19CF-4025-8978-D13E9F74706C}" type="slidenum">
              <a:rPr lang="en-US" altLang="ru-RU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ru-RU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>
            <a:extLst>
              <a:ext uri="{FF2B5EF4-FFF2-40B4-BE49-F238E27FC236}">
                <a16:creationId xmlns:a16="http://schemas.microsoft.com/office/drawing/2014/main" id="{46E2C62B-D3FD-4716-BDFB-B59C373DBD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Оформление сделок в кооперативе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EB254F-7C98-450B-B62B-173DAD587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FontTx/>
              <a:buNone/>
              <a:defRPr/>
            </a:pPr>
            <a:r>
              <a:rPr lang="ru-RU" dirty="0"/>
              <a:t>В общем случае ничем не отличается от оформления сделок между другими субъектами хозяйственной деятельности.</a:t>
            </a:r>
          </a:p>
          <a:p>
            <a:pPr marL="0" indent="0">
              <a:buFontTx/>
              <a:buNone/>
              <a:defRPr/>
            </a:pPr>
            <a:r>
              <a:rPr lang="ru-RU" dirty="0"/>
              <a:t>Примеры хозяйственных договоров:</a:t>
            </a:r>
          </a:p>
          <a:p>
            <a:pPr>
              <a:defRPr/>
            </a:pPr>
            <a:r>
              <a:rPr lang="ru-RU" dirty="0"/>
              <a:t>Договор купли-продажи (кооператив является продавцом): удобрений, кормов, молодняка и т.д.</a:t>
            </a:r>
          </a:p>
          <a:p>
            <a:pPr>
              <a:defRPr/>
            </a:pPr>
            <a:r>
              <a:rPr lang="ru-RU" dirty="0"/>
              <a:t>Договор купли-продажи (кооператив является покупателем): готовой продукции (овощей, молока, мяса и т.д.);</a:t>
            </a:r>
          </a:p>
          <a:p>
            <a:pPr>
              <a:defRPr/>
            </a:pPr>
            <a:r>
              <a:rPr lang="ru-RU" dirty="0"/>
              <a:t>Договор оказания услуг: вспашки земли, ветеринарного обслуживания и т.д.;</a:t>
            </a:r>
          </a:p>
          <a:p>
            <a:pPr>
              <a:defRPr/>
            </a:pPr>
            <a:r>
              <a:rPr lang="ru-RU" dirty="0"/>
              <a:t>Договор аренды (член кооператива арендует у кооператива часть большого склада).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id="{1BAA89C8-AF52-460F-B97D-4E549339CC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dirty="0"/>
              <a:t>Экономическая модель снабженческого кооператива</a:t>
            </a:r>
          </a:p>
        </p:txBody>
      </p:sp>
      <p:sp>
        <p:nvSpPr>
          <p:cNvPr id="7171" name="Объект 3">
            <a:extLst>
              <a:ext uri="{FF2B5EF4-FFF2-40B4-BE49-F238E27FC236}">
                <a16:creationId xmlns:a16="http://schemas.microsoft.com/office/drawing/2014/main" id="{A8E50CA0-6CDC-4F56-8A84-7FE3445C37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ru-RU" altLang="ru-RU" sz="2800" dirty="0" err="1"/>
              <a:t>СПоК</a:t>
            </a:r>
            <a:r>
              <a:rPr lang="ru-RU" altLang="ru-RU" sz="2800" dirty="0"/>
              <a:t> «Кормилец» по договору купли-продажи приобретает в собственность на заводе партии комбикорма, кратные 20 </a:t>
            </a:r>
            <a:r>
              <a:rPr lang="ru-RU" altLang="ru-RU" sz="2800" dirty="0" err="1"/>
              <a:t>тн</a:t>
            </a:r>
            <a:r>
              <a:rPr lang="ru-RU" altLang="ru-RU" sz="2800" dirty="0"/>
              <a:t> по цене 7 руб. за 1 кг.</a:t>
            </a:r>
          </a:p>
          <a:p>
            <a:pPr marL="0" indent="0">
              <a:buFontTx/>
              <a:buNone/>
            </a:pPr>
            <a:r>
              <a:rPr lang="ru-RU" altLang="ru-RU" sz="2800" dirty="0"/>
              <a:t>Приобретённый комбикорм от лица кооператива продаётся членам по цене 9 руб. за 1 кг.</a:t>
            </a:r>
          </a:p>
          <a:p>
            <a:pPr marL="0" indent="0">
              <a:buFontTx/>
              <a:buNone/>
            </a:pPr>
            <a:r>
              <a:rPr lang="ru-RU" altLang="ru-RU" sz="2800" dirty="0"/>
              <a:t>Кооператив финансирует свою деятельность за счёт разницы между ценой продажи и ценой покупки.</a:t>
            </a:r>
          </a:p>
        </p:txBody>
      </p:sp>
    </p:spTree>
    <p:extLst>
      <p:ext uri="{BB962C8B-B14F-4D97-AF65-F5344CB8AC3E}">
        <p14:creationId xmlns:p14="http://schemas.microsoft.com/office/powerpoint/2010/main" val="1662107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A9DE2A-7DFB-4914-AE88-8D3F64B39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Ценообразование в кооперативе (пример 1)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6588E6C-10FA-4FAF-A9D5-E3712C2EB5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19122"/>
            <a:ext cx="8229600" cy="4488118"/>
          </a:xfrm>
        </p:spPr>
      </p:pic>
    </p:spTree>
    <p:extLst>
      <p:ext uri="{BB962C8B-B14F-4D97-AF65-F5344CB8AC3E}">
        <p14:creationId xmlns:p14="http://schemas.microsoft.com/office/powerpoint/2010/main" val="3725702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id="{1BAA89C8-AF52-460F-B97D-4E549339CC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dirty="0"/>
              <a:t>Экономическая модель сбытового кооператива</a:t>
            </a:r>
          </a:p>
        </p:txBody>
      </p:sp>
      <p:sp>
        <p:nvSpPr>
          <p:cNvPr id="7171" name="Объект 3">
            <a:extLst>
              <a:ext uri="{FF2B5EF4-FFF2-40B4-BE49-F238E27FC236}">
                <a16:creationId xmlns:a16="http://schemas.microsoft.com/office/drawing/2014/main" id="{A8E50CA0-6CDC-4F56-8A84-7FE3445C37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ru-RU" altLang="ru-RU" sz="2800"/>
              <a:t>СПоК «Молочник» по договору купли-продажи (закупочному акту) приобретает в собственность молоко у своих членов по цене 20 руб. за 1 кг.</a:t>
            </a:r>
          </a:p>
          <a:p>
            <a:pPr marL="0" indent="0">
              <a:buFontTx/>
              <a:buNone/>
            </a:pPr>
            <a:r>
              <a:rPr lang="ru-RU" altLang="ru-RU" sz="2800"/>
              <a:t>Приобретённое молоко от лица кооператива продаётся на молочный завод по договору купли-продажи по цене 24 руб. за 1 кг.</a:t>
            </a:r>
          </a:p>
          <a:p>
            <a:pPr marL="0" indent="0">
              <a:buFontTx/>
              <a:buNone/>
            </a:pPr>
            <a:r>
              <a:rPr lang="ru-RU" altLang="ru-RU" sz="2800"/>
              <a:t>Кооператив финансирует свою деятельность за счёт разницы между ценой продажи и ценой покупки.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6701E9-63B0-4874-8FBB-D670BA04A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Ценообразование в кооперативе (пример 2)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C6904F7-92AF-4803-983D-6D0E106288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49679"/>
            <a:ext cx="8229600" cy="4427005"/>
          </a:xfrm>
        </p:spPr>
      </p:pic>
    </p:spTree>
    <p:extLst>
      <p:ext uri="{BB962C8B-B14F-4D97-AF65-F5344CB8AC3E}">
        <p14:creationId xmlns:p14="http://schemas.microsoft.com/office/powerpoint/2010/main" val="2711174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02DF83-788B-4CA0-B6C7-12BF9F8CC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Ценообразование в кооперативе (пример 3)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91BCD0E-7E0F-431D-9EF7-BD4C65E5BC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796" y="1600200"/>
            <a:ext cx="7980408" cy="4525963"/>
          </a:xfrm>
        </p:spPr>
      </p:pic>
    </p:spTree>
    <p:extLst>
      <p:ext uri="{BB962C8B-B14F-4D97-AF65-F5344CB8AC3E}">
        <p14:creationId xmlns:p14="http://schemas.microsoft.com/office/powerpoint/2010/main" val="1906218739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784</Words>
  <Application>Microsoft Office PowerPoint</Application>
  <PresentationFormat>Экран (4:3)</PresentationFormat>
  <Paragraphs>78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Оформление по умолчанию</vt:lpstr>
      <vt:lpstr>Бухгалтерский учет в сельскохозяйственных кооперативах</vt:lpstr>
      <vt:lpstr>Некоммерческая организация (сельскохозяйственный потребительский кооператив – частный случай НКО) -</vt:lpstr>
      <vt:lpstr>Содержание деятельности кооператива определяет подходы к учёту</vt:lpstr>
      <vt:lpstr>Оформление сделок в кооперативе</vt:lpstr>
      <vt:lpstr>Экономическая модель снабженческого кооператива</vt:lpstr>
      <vt:lpstr>Ценообразование в кооперативе (пример 1)</vt:lpstr>
      <vt:lpstr>Экономическая модель сбытового кооператива</vt:lpstr>
      <vt:lpstr>Ценообразование в кооперативе (пример 2)</vt:lpstr>
      <vt:lpstr>Ценообразование в кооперативе (пример 3)</vt:lpstr>
      <vt:lpstr>Цель бухгалтерского учёта – снабжение членов объективной информацией</vt:lpstr>
      <vt:lpstr>Основные разделы учёта в СПоК</vt:lpstr>
      <vt:lpstr>Отчётность кооператива перед государственными органами</vt:lpstr>
      <vt:lpstr>Состав бухгалтерской (финансовой) отчетности</vt:lpstr>
      <vt:lpstr>РСО «Агроконтроль»</vt:lpstr>
    </vt:vector>
  </TitlesOfParts>
  <Company>Организация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Aen</dc:creator>
  <cp:lastModifiedBy>euser519</cp:lastModifiedBy>
  <cp:revision>50</cp:revision>
  <dcterms:created xsi:type="dcterms:W3CDTF">2011-01-23T18:04:24Z</dcterms:created>
  <dcterms:modified xsi:type="dcterms:W3CDTF">2019-04-15T18:41:18Z</dcterms:modified>
</cp:coreProperties>
</file>